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6"/>
  </p:notesMasterIdLst>
  <p:sldIdLst>
    <p:sldId id="288" r:id="rId3"/>
    <p:sldId id="287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A, BRYANT O CTR USAF PACAF 613 AOC/USPACOM/MNIS" initials="LBOCUP6A" lastIdx="1" clrIdx="0">
    <p:extLst>
      <p:ext uri="{19B8F6BF-5375-455C-9EA6-DF929625EA0E}">
        <p15:presenceInfo xmlns:p15="http://schemas.microsoft.com/office/powerpoint/2012/main" userId="S-1-5-21-1271409858-1095883707-2794662393-92476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634" autoAdjust="0"/>
  </p:normalViewPr>
  <p:slideViewPr>
    <p:cSldViewPr snapToGrid="0">
      <p:cViewPr varScale="1">
        <p:scale>
          <a:sx n="101" d="100"/>
          <a:sy n="101" d="100"/>
        </p:scale>
        <p:origin x="870" y="84"/>
      </p:cViewPr>
      <p:guideLst/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2943-0919-41CA-81F7-CFDE8D1554F0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BBC9-D5FC-4763-B3A6-31ABC4F8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450" y="1543050"/>
            <a:ext cx="7404100" cy="416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74375-0EE7-42C3-B1F2-E71DE934D70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-43960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UNCLASSIFIED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19200" y="6644022"/>
            <a:ext cx="1097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UNCLASSIFIED</a:t>
            </a:r>
            <a:endParaRPr lang="en-US" sz="1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98" y="90951"/>
            <a:ext cx="1164302" cy="11421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" y="-6901"/>
            <a:ext cx="12192004" cy="51435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3" y="5802868"/>
            <a:ext cx="1219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Overall classification is:</a:t>
            </a:r>
            <a:r>
              <a:rPr lang="en-US" sz="1800" b="1" dirty="0">
                <a:solidFill>
                  <a:srgbClr val="008000"/>
                </a:solidFill>
              </a:rPr>
              <a:t> UNCLASSIFIED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2" y="-177108"/>
            <a:ext cx="4775199" cy="46570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2" y="-10510"/>
            <a:ext cx="12191999" cy="56939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1150206"/>
            <a:ext cx="12192000" cy="830997"/>
          </a:xfrm>
          <a:prstGeom prst="rect">
            <a:avLst/>
          </a:prstGeom>
          <a:gradFill flip="none" rotWithShape="1">
            <a:gsLst>
              <a:gs pos="0">
                <a:srgbClr val="FFCE00"/>
              </a:gs>
              <a:gs pos="35000">
                <a:srgbClr val="EAB800"/>
              </a:gs>
              <a:gs pos="65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rgbClr val="ECEBE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0" y="4313592"/>
            <a:ext cx="12192000" cy="1369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08000" y="1150206"/>
            <a:ext cx="1087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USINDOPACOM MISSION</a:t>
            </a:r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PARTNER ENVIRONMENT</a:t>
            </a:r>
          </a:p>
          <a:p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ENGINEERING SERVICES (MPE-ES)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75" y="5077893"/>
            <a:ext cx="521422" cy="5214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1" y="5045762"/>
            <a:ext cx="499606" cy="524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25" y="5074013"/>
            <a:ext cx="491875" cy="4918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47" y="5103424"/>
            <a:ext cx="489918" cy="4852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076162"/>
            <a:ext cx="522238" cy="5222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7872"/>
            <a:ext cx="2468880" cy="2468880"/>
          </a:xfrm>
          <a:prstGeom prst="rect">
            <a:avLst/>
          </a:prstGeom>
          <a:effectLst>
            <a:outerShdw blurRad="38100" dist="25400" dir="8100000" algn="tr" rotWithShape="0">
              <a:prstClr val="black"/>
            </a:outerShdw>
          </a:effectLst>
        </p:spPr>
      </p:pic>
      <p:sp>
        <p:nvSpPr>
          <p:cNvPr id="6" name="Isosceles Triangle 5"/>
          <p:cNvSpPr/>
          <p:nvPr userDrawn="1"/>
        </p:nvSpPr>
        <p:spPr>
          <a:xfrm rot="10800000">
            <a:off x="-2" y="-6901"/>
            <a:ext cx="887275" cy="63499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0800000">
            <a:off x="0" y="-10510"/>
            <a:ext cx="1219200" cy="9144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2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167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f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207" y="-297"/>
            <a:ext cx="9144793" cy="68585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078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6650891" y="1219200"/>
            <a:ext cx="0" cy="530352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1">
                    <a:lumMod val="0"/>
                    <a:lumOff val="100000"/>
                  </a:schemeClr>
                </a:gs>
                <a:gs pos="86000">
                  <a:srgbClr val="FFC000"/>
                </a:gs>
                <a:gs pos="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266091" y="3870960"/>
            <a:ext cx="10850880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1">
                    <a:lumMod val="0"/>
                    <a:lumOff val="100000"/>
                  </a:schemeClr>
                </a:gs>
                <a:gs pos="93000">
                  <a:srgbClr val="FFC000"/>
                </a:gs>
                <a:gs pos="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031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b="2456"/>
          <a:stretch/>
        </p:blipFill>
        <p:spPr>
          <a:xfrm>
            <a:off x="895350" y="847725"/>
            <a:ext cx="11296650" cy="601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27200" y="838200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810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 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5207" b="1"/>
          <a:stretch/>
        </p:blipFill>
        <p:spPr>
          <a:xfrm>
            <a:off x="925002" y="0"/>
            <a:ext cx="11266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136"/>
            <a:ext cx="914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4530" y="0"/>
            <a:ext cx="337839" cy="6858000"/>
          </a:xfrm>
          <a:prstGeom prst="rect">
            <a:avLst/>
          </a:prstGeom>
          <a:gradFill>
            <a:gsLst>
              <a:gs pos="64500">
                <a:schemeClr val="accent4">
                  <a:lumMod val="40000"/>
                  <a:lumOff val="60000"/>
                </a:schemeClr>
              </a:gs>
              <a:gs pos="100000">
                <a:srgbClr val="FFC000">
                  <a:lumMod val="50000"/>
                  <a:lumOff val="50000"/>
                </a:srgbClr>
              </a:gs>
              <a:gs pos="29000">
                <a:srgbClr val="FFC00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75132" y="0"/>
            <a:ext cx="226877" cy="6858000"/>
          </a:xfrm>
          <a:prstGeom prst="rect">
            <a:avLst/>
          </a:prstGeom>
          <a:gradFill flip="none" rotWithShape="1">
            <a:gsLst>
              <a:gs pos="64500">
                <a:srgbClr val="FFCE33"/>
              </a:gs>
              <a:gs pos="100000">
                <a:srgbClr val="FFC000"/>
              </a:gs>
              <a:gs pos="29000">
                <a:schemeClr val="accent4">
                  <a:lumMod val="7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089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207" y="-297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604" y="-43960"/>
            <a:ext cx="12181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9575"/>
            <a:ext cx="3657600" cy="3657600"/>
          </a:xfrm>
          <a:prstGeom prst="rect">
            <a:avLst/>
          </a:prstGeom>
          <a:effectLst/>
        </p:spPr>
      </p:pic>
      <p:sp>
        <p:nvSpPr>
          <p:cNvPr id="21" name="Rectangle 20"/>
          <p:cNvSpPr/>
          <p:nvPr userDrawn="1"/>
        </p:nvSpPr>
        <p:spPr>
          <a:xfrm>
            <a:off x="0" y="4313592"/>
            <a:ext cx="12192000" cy="1369881"/>
          </a:xfrm>
          <a:prstGeom prst="rect">
            <a:avLst/>
          </a:prstGeom>
          <a:solidFill>
            <a:srgbClr val="FD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3" y="5802868"/>
            <a:ext cx="1219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</a:rPr>
              <a:t>Overall classification is:</a:t>
            </a:r>
            <a:r>
              <a:rPr lang="en-US" sz="1800" b="1" dirty="0">
                <a:solidFill>
                  <a:srgbClr val="008000"/>
                </a:solidFill>
              </a:rPr>
              <a:t> UNCLASSIFIED</a:t>
            </a:r>
          </a:p>
        </p:txBody>
      </p:sp>
    </p:spTree>
    <p:extLst>
      <p:ext uri="{BB962C8B-B14F-4D97-AF65-F5344CB8AC3E}">
        <p14:creationId xmlns:p14="http://schemas.microsoft.com/office/powerpoint/2010/main" val="418388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7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E Title FOR PRINTING (mini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55006"/>
            <a:ext cx="12192000" cy="830997"/>
          </a:xfrm>
          <a:prstGeom prst="rect">
            <a:avLst/>
          </a:prstGeom>
          <a:gradFill flip="none" rotWithShape="1">
            <a:gsLst>
              <a:gs pos="0">
                <a:srgbClr val="FFCE00"/>
              </a:gs>
              <a:gs pos="35000">
                <a:srgbClr val="EAB800"/>
              </a:gs>
              <a:gs pos="65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200" y="1455006"/>
            <a:ext cx="1130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USINDOPACOM MISSION</a:t>
            </a:r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PARTNER ENVIRONMENT</a:t>
            </a:r>
          </a:p>
          <a:p>
            <a:r>
              <a:rPr lang="en-US" sz="2400" b="1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ENGINEERING SERVICES (MPE-ES)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29" y="430241"/>
            <a:ext cx="634784" cy="6347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8466"/>
            <a:ext cx="608224" cy="638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6" y="448227"/>
            <a:ext cx="598813" cy="5988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84" y="452232"/>
            <a:ext cx="596430" cy="5908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81" y="429745"/>
            <a:ext cx="635777" cy="635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590800"/>
            <a:ext cx="2057400" cy="2057400"/>
          </a:xfrm>
          <a:prstGeom prst="rect">
            <a:avLst/>
          </a:prstGeom>
          <a:effectLst>
            <a:outerShdw blurRad="38100" dist="25400" dir="8100000" algn="tr" rotWithShape="0">
              <a:prstClr val="black"/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/>
          <a:srcRect t="3978" b="1600"/>
          <a:stretch/>
        </p:blipFill>
        <p:spPr>
          <a:xfrm>
            <a:off x="7086600" y="2286000"/>
            <a:ext cx="48894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7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Brief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2524763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2633774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4157815"/>
            <a:ext cx="203200" cy="2609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2210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6800" y="6658896"/>
            <a:ext cx="10058400" cy="0"/>
          </a:xfrm>
          <a:prstGeom prst="line">
            <a:avLst/>
          </a:prstGeom>
          <a:ln w="3175" cmpd="sng">
            <a:gradFill flip="none" rotWithShape="1">
              <a:gsLst>
                <a:gs pos="90000">
                  <a:srgbClr val="808080"/>
                </a:gs>
                <a:gs pos="50000">
                  <a:schemeClr val="tx1"/>
                </a:gs>
                <a:gs pos="10000">
                  <a:srgbClr val="808080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205994"/>
            <a:ext cx="1219200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0" y="-4395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6001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0299343" y="-1603929"/>
            <a:ext cx="152400" cy="34790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150"/>
            <a:ext cx="1143000" cy="1143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913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3672837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3781848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0"/>
            <a:ext cx="203200" cy="26093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12800" y="0"/>
            <a:ext cx="4368800" cy="3048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6000750"/>
            <a:ext cx="822960" cy="8229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704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OM Ultra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3672837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3781848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0"/>
            <a:ext cx="203200" cy="26093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12800" y="0"/>
            <a:ext cx="4368800" cy="3048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6000750"/>
            <a:ext cx="822960" cy="822960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9" y="47220"/>
            <a:ext cx="1163598" cy="11887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2982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RPAC Ultra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3672837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3781848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0"/>
            <a:ext cx="203200" cy="26093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12800" y="0"/>
            <a:ext cx="4368800" cy="3048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6000750"/>
            <a:ext cx="822960" cy="822960"/>
          </a:xfrm>
          <a:prstGeom prst="rect">
            <a:avLst/>
          </a:prstGeom>
          <a:effectLst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" y="115800"/>
            <a:ext cx="1051560" cy="1051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442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FORPAC Ultra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3672837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3781848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0"/>
            <a:ext cx="203200" cy="26093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12800" y="0"/>
            <a:ext cx="4368800" cy="3048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6000750"/>
            <a:ext cx="822960" cy="82296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" y="115800"/>
            <a:ext cx="1051560" cy="1051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606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CFLT Ultra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3672837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3781848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0"/>
            <a:ext cx="203200" cy="26093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12800" y="0"/>
            <a:ext cx="4368800" cy="3048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6000750"/>
            <a:ext cx="822960" cy="82296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" y="115800"/>
            <a:ext cx="1051560" cy="1051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795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AF Ultra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-439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8000"/>
                </a:solidFill>
              </a:rPr>
              <a:t>UNCLASSIFIED//FOUO</a:t>
            </a:r>
            <a:endParaRPr lang="en-US" sz="1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4402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8000"/>
                </a:solidFill>
              </a:rPr>
              <a:t>UNCLASSIFIED//FOUO</a:t>
            </a:r>
          </a:p>
        </p:txBody>
      </p:sp>
      <p:sp>
        <p:nvSpPr>
          <p:cNvPr id="2" name="Flowchart: Data 1"/>
          <p:cNvSpPr/>
          <p:nvPr userDrawn="1"/>
        </p:nvSpPr>
        <p:spPr>
          <a:xfrm rot="16200000" flipH="1" flipV="1">
            <a:off x="-2352034" y="3672837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lowchart: Data 1"/>
          <p:cNvSpPr/>
          <p:nvPr userDrawn="1"/>
        </p:nvSpPr>
        <p:spPr>
          <a:xfrm rot="16200000" flipH="1" flipV="1">
            <a:off x="-2453634" y="3781848"/>
            <a:ext cx="5110473" cy="203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348"/>
              <a:gd name="connsiteY0" fmla="*/ 10000 h 10000"/>
              <a:gd name="connsiteX1" fmla="*/ 2000 w 8348"/>
              <a:gd name="connsiteY1" fmla="*/ 0 h 10000"/>
              <a:gd name="connsiteX2" fmla="*/ 8348 w 8348"/>
              <a:gd name="connsiteY2" fmla="*/ 0 h 10000"/>
              <a:gd name="connsiteX3" fmla="*/ 8000 w 8348"/>
              <a:gd name="connsiteY3" fmla="*/ 10000 h 10000"/>
              <a:gd name="connsiteX4" fmla="*/ 0 w 8348"/>
              <a:gd name="connsiteY4" fmla="*/ 10000 h 10000"/>
              <a:gd name="connsiteX0" fmla="*/ 0 w 8115"/>
              <a:gd name="connsiteY0" fmla="*/ 10000 h 10000"/>
              <a:gd name="connsiteX1" fmla="*/ 511 w 8115"/>
              <a:gd name="connsiteY1" fmla="*/ 0 h 10000"/>
              <a:gd name="connsiteX2" fmla="*/ 8115 w 8115"/>
              <a:gd name="connsiteY2" fmla="*/ 0 h 10000"/>
              <a:gd name="connsiteX3" fmla="*/ 7698 w 8115"/>
              <a:gd name="connsiteY3" fmla="*/ 10000 h 10000"/>
              <a:gd name="connsiteX4" fmla="*/ 0 w 8115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" h="10000">
                <a:moveTo>
                  <a:pt x="0" y="10000"/>
                </a:moveTo>
                <a:cubicBezTo>
                  <a:pt x="170" y="6667"/>
                  <a:pt x="341" y="3333"/>
                  <a:pt x="511" y="0"/>
                </a:cubicBezTo>
                <a:lnTo>
                  <a:pt x="8115" y="0"/>
                </a:lnTo>
                <a:lnTo>
                  <a:pt x="7698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988800" y="0"/>
            <a:ext cx="203200" cy="26093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12800" y="0"/>
            <a:ext cx="4368800" cy="3048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" y="6000750"/>
            <a:ext cx="822960" cy="82296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8" y="115800"/>
            <a:ext cx="1051560" cy="1051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2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1082-8183-407B-97AB-1BD4F367E90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35E0-2697-4E74-8A38-A2CC4E447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7F-Security-Manager@c7f.navy.mil" TargetMode="External"/><Relationship Id="rId2" Type="http://schemas.openxmlformats.org/officeDocument/2006/relationships/hyperlink" Target="https://intelshare.intelink.gov/sites/mnis/support/SitePages/Home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pacom.mnis.servicedesk@us.af.mil" TargetMode="External"/><Relationship Id="rId2" Type="http://schemas.openxmlformats.org/officeDocument/2006/relationships/hyperlink" Target="https://www.nsa.gov/resources/everyone/csfc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hyperlink" Target="mailto:uspacom.mnis.servicedesk@paoc.hickam.af.smil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677400" y="6069013"/>
            <a:ext cx="2514600" cy="7858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CAO </a:t>
            </a:r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20 JAN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327498"/>
            <a:ext cx="91440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CENTRIXS Account Creation Process</a:t>
            </a: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-2" y="-6902"/>
            <a:ext cx="914401" cy="634991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0" y="-6901"/>
            <a:ext cx="1219200" cy="9144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4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52403"/>
            <a:ext cx="10088072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CENTRIXS Account Creation Process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9174" y="798734"/>
            <a:ext cx="107346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400" dirty="0"/>
              <a:t>o obtain a </a:t>
            </a:r>
            <a:r>
              <a:rPr lang="en-US" sz="1400" dirty="0" smtClean="0"/>
              <a:t>MPE CENTRIXS Account</a:t>
            </a:r>
            <a:r>
              <a:rPr lang="en-US" sz="1400" dirty="0"/>
              <a:t>, the following items must be properly and accurately completed before any action can take place. </a:t>
            </a:r>
            <a:r>
              <a:rPr lang="en-US" sz="1400" dirty="0" smtClean="0"/>
              <a:t>**</a:t>
            </a:r>
            <a:r>
              <a:rPr lang="en-US" sz="1400" b="1" dirty="0" smtClean="0"/>
              <a:t>Any </a:t>
            </a:r>
            <a:r>
              <a:rPr lang="en-US" sz="1400" b="1" dirty="0"/>
              <a:t>missing </a:t>
            </a:r>
            <a:r>
              <a:rPr lang="en-US" sz="1400" b="1" dirty="0" smtClean="0"/>
              <a:t>information or documentation </a:t>
            </a:r>
            <a:r>
              <a:rPr lang="en-US" sz="1400" b="1" dirty="0"/>
              <a:t>will </a:t>
            </a:r>
            <a:r>
              <a:rPr lang="en-US" sz="1400" b="1" dirty="0" smtClean="0"/>
              <a:t>stop </a:t>
            </a:r>
            <a:r>
              <a:rPr lang="en-US" sz="1400" b="1" dirty="0"/>
              <a:t>accounts from being </a:t>
            </a:r>
            <a:r>
              <a:rPr lang="en-US" sz="1400" b="1" dirty="0" smtClean="0"/>
              <a:t>created**</a:t>
            </a:r>
          </a:p>
          <a:p>
            <a:pPr algn="ctr"/>
            <a:endParaRPr lang="en-US" sz="1400" b="1" dirty="0" smtClean="0"/>
          </a:p>
          <a:p>
            <a:r>
              <a:rPr lang="en-US" sz="1600" b="1" u="sng" dirty="0" smtClean="0"/>
              <a:t>Required Documents</a:t>
            </a:r>
            <a:r>
              <a:rPr lang="en-US" sz="1600" b="1" dirty="0" smtClean="0"/>
              <a:t>: </a:t>
            </a:r>
            <a:r>
              <a:rPr lang="en-US" sz="1400" b="1" dirty="0" smtClean="0"/>
              <a:t>USINDOPACOM MPE-ES DD2875 and </a:t>
            </a:r>
            <a:r>
              <a:rPr lang="en-US" sz="1400" b="1" i="1" u="sng" dirty="0" smtClean="0"/>
              <a:t>Current FY</a:t>
            </a:r>
            <a:r>
              <a:rPr lang="en-US" sz="1400" b="1" i="1" dirty="0" smtClean="0"/>
              <a:t> </a:t>
            </a:r>
            <a:r>
              <a:rPr lang="en-US" sz="1400" b="1" dirty="0" smtClean="0"/>
              <a:t>Cyber Awareness Certificate</a:t>
            </a:r>
            <a:endParaRPr lang="en-US" sz="1400" b="1" dirty="0"/>
          </a:p>
          <a:p>
            <a:r>
              <a:rPr lang="en-US" sz="1400" dirty="0" smtClean="0"/>
              <a:t>USINDOPACOM MPE-ES DD2875 can be found on SharePoint site at </a:t>
            </a:r>
            <a:r>
              <a:rPr lang="en-US" sz="1400" b="1" dirty="0">
                <a:hlinkClick r:id="rId2"/>
              </a:rPr>
              <a:t>https://intelshare.intelink.gov/sites/mnis/support/SitePages/Home.aspx</a:t>
            </a:r>
            <a:r>
              <a:rPr lang="en-US" sz="1400" b="1" dirty="0"/>
              <a:t>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Scroll over and select USINDOPACOM MPE CENTRIXS Forms (</a:t>
            </a:r>
            <a:r>
              <a:rPr lang="en-US" sz="1400" b="1" i="1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 Arrow)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Download and Complete </a:t>
            </a:r>
            <a:r>
              <a:rPr lang="en-US" sz="1400" dirty="0"/>
              <a:t>“MPE CENTRIXS 2875 Regular User </a:t>
            </a:r>
            <a:r>
              <a:rPr lang="en-US" sz="1400" dirty="0" smtClean="0"/>
              <a:t>V3_New</a:t>
            </a:r>
            <a:r>
              <a:rPr lang="en-US" sz="1400" dirty="0" smtClean="0"/>
              <a:t>” </a:t>
            </a:r>
            <a:r>
              <a:rPr lang="en-US" sz="1400" dirty="0" smtClean="0"/>
              <a:t>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500" dirty="0" smtClean="0"/>
          </a:p>
          <a:p>
            <a:endParaRPr lang="en-US" sz="1600" dirty="0"/>
          </a:p>
          <a:p>
            <a:endParaRPr lang="en-US" sz="1600" dirty="0">
              <a:solidFill>
                <a:srgbClr val="7030A0"/>
              </a:solidFill>
            </a:endParaRPr>
          </a:p>
          <a:p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4448" y="2445808"/>
            <a:ext cx="4095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Completing MPE 2875 Account </a:t>
            </a:r>
            <a:r>
              <a:rPr lang="en-US" sz="1400" dirty="0" smtClean="0"/>
              <a:t>Request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Type of Request: Initial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System Name: REL </a:t>
            </a:r>
            <a:r>
              <a:rPr lang="en-US" sz="1400" b="1" dirty="0" smtClean="0"/>
              <a:t>“</a:t>
            </a:r>
            <a:r>
              <a:rPr lang="en-US" sz="1400" b="1" dirty="0" smtClean="0">
                <a:solidFill>
                  <a:srgbClr val="FF0000"/>
                </a:solidFill>
              </a:rPr>
              <a:t>X</a:t>
            </a:r>
            <a:r>
              <a:rPr lang="en-US" sz="1400" b="1" dirty="0" smtClean="0"/>
              <a:t>” </a:t>
            </a:r>
            <a:r>
              <a:rPr lang="en-US" sz="1400" b="1" dirty="0" smtClean="0"/>
              <a:t>&amp; MLCNET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NOTE: X </a:t>
            </a:r>
            <a:r>
              <a:rPr lang="en-US" sz="1400" b="1" dirty="0">
                <a:solidFill>
                  <a:srgbClr val="FF0000"/>
                </a:solidFill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</a:rPr>
              <a:t> J, K, CMFP and/or FVEY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MLCNET is </a:t>
            </a:r>
            <a:r>
              <a:rPr lang="en-US" sz="1400" b="1" i="1" dirty="0" smtClean="0">
                <a:solidFill>
                  <a:srgbClr val="FF0000"/>
                </a:solidFill>
              </a:rPr>
              <a:t>required</a:t>
            </a:r>
            <a:r>
              <a:rPr lang="en-US" sz="1400" b="1" dirty="0" smtClean="0">
                <a:solidFill>
                  <a:srgbClr val="FF0000"/>
                </a:solidFill>
              </a:rPr>
              <a:t> for thin client access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I (Requestor’s Info): </a:t>
            </a:r>
            <a:r>
              <a:rPr lang="en-US" sz="1400" dirty="0"/>
              <a:t>Blocks 1-12,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II (Supervisor/Sponsor): </a:t>
            </a:r>
            <a:r>
              <a:rPr lang="en-US" sz="1400" dirty="0"/>
              <a:t>Blocks </a:t>
            </a:r>
            <a:r>
              <a:rPr lang="en-US" sz="1400" dirty="0" smtClean="0"/>
              <a:t>13-17e</a:t>
            </a:r>
            <a:endParaRPr lang="en-US" sz="1400" dirty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Part III (Unit Security Manager): </a:t>
            </a:r>
            <a:r>
              <a:rPr lang="en-US" sz="1400" dirty="0"/>
              <a:t>Blocks </a:t>
            </a:r>
            <a:r>
              <a:rPr lang="en-US" sz="1400" dirty="0" smtClean="0"/>
              <a:t>22-26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NOTE</a:t>
            </a:r>
            <a:r>
              <a:rPr lang="en-US" sz="1400" b="1" dirty="0" smtClean="0">
                <a:solidFill>
                  <a:srgbClr val="FF0000"/>
                </a:solidFill>
              </a:rPr>
              <a:t>: For C7F Personnel contact the C7F SECMAN Distro(s):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hlinkClick r:id="rId3"/>
              </a:rPr>
              <a:t>C7F-Security-Manager@c7f.navy.mil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Obtain </a:t>
            </a:r>
            <a:r>
              <a:rPr lang="en-US" sz="1400" b="1" i="1" u="sng" dirty="0" smtClean="0"/>
              <a:t>CURRENT FY</a:t>
            </a:r>
            <a:r>
              <a:rPr lang="en-US" sz="1400" b="1" i="1" dirty="0" smtClean="0"/>
              <a:t> </a:t>
            </a:r>
            <a:r>
              <a:rPr lang="en-US" sz="1400" dirty="0" smtClean="0"/>
              <a:t>DoD Cyber </a:t>
            </a:r>
            <a:r>
              <a:rPr lang="en-US" sz="1400" dirty="0"/>
              <a:t>Awareness </a:t>
            </a:r>
            <a:r>
              <a:rPr lang="en-US" sz="1400" dirty="0" smtClean="0"/>
              <a:t>Challenge Certificate</a:t>
            </a:r>
          </a:p>
          <a:p>
            <a:endParaRPr lang="en-US" sz="1400" dirty="0" smtClean="0"/>
          </a:p>
          <a:p>
            <a:r>
              <a:rPr lang="en-US" sz="1400" dirty="0" smtClean="0"/>
              <a:t>Scroll over and select Submit NEW User Account Request (</a:t>
            </a:r>
            <a:r>
              <a:rPr lang="en-US" sz="1400" b="1" i="1" dirty="0" smtClean="0">
                <a:solidFill>
                  <a:srgbClr val="00B050"/>
                </a:solidFill>
              </a:rPr>
              <a:t>Green</a:t>
            </a:r>
            <a:r>
              <a:rPr lang="en-US" sz="1400" dirty="0" smtClean="0"/>
              <a:t> Arrow)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93" t="10030" r="43315" b="23353"/>
          <a:stretch/>
        </p:blipFill>
        <p:spPr>
          <a:xfrm>
            <a:off x="5504888" y="2836333"/>
            <a:ext cx="6126480" cy="36576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7174916" y="3289008"/>
            <a:ext cx="403329" cy="54737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533473" y="3289008"/>
            <a:ext cx="403329" cy="547373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52403"/>
            <a:ext cx="10088072" cy="12003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CENTRIXS Account </a:t>
            </a:r>
            <a:r>
              <a:rPr lang="en-US" sz="3600" b="1" dirty="0"/>
              <a:t>Creation Process</a:t>
            </a:r>
          </a:p>
          <a:p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0426" y="852586"/>
            <a:ext cx="549673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Complete all required fields marked with an asterisk</a:t>
            </a:r>
            <a:r>
              <a:rPr lang="en-US" sz="1400" b="1" dirty="0" smtClean="0"/>
              <a:t> ( * )</a:t>
            </a:r>
            <a:r>
              <a:rPr lang="en-US" sz="1400" dirty="0" smtClean="0"/>
              <a:t> on “MPE User Account Form”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Attach 2875 </a:t>
            </a:r>
            <a:r>
              <a:rPr lang="en-US" sz="1400" dirty="0"/>
              <a:t>and  Current Cyber Awareness Certificate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B050"/>
                </a:solidFill>
              </a:rPr>
              <a:t>GREEN</a:t>
            </a:r>
            <a:r>
              <a:rPr lang="en-US" sz="1400" dirty="0" smtClean="0"/>
              <a:t> ARROW)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Click “Submit” when required information and documents are uploaded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200" b="1" dirty="0"/>
              <a:t>NOTE: The “Unclassified Email” provided on the </a:t>
            </a:r>
            <a:r>
              <a:rPr lang="en-US" sz="1200" b="1" dirty="0" smtClean="0"/>
              <a:t>SharePoint </a:t>
            </a:r>
            <a:r>
              <a:rPr lang="en-US" sz="1200" b="1" dirty="0"/>
              <a:t>request form will receive </a:t>
            </a:r>
            <a:r>
              <a:rPr lang="en-US" sz="1200" b="1" dirty="0" smtClean="0"/>
              <a:t>status notifications of the CENTRIXS </a:t>
            </a:r>
            <a:r>
              <a:rPr lang="en-US" sz="1200" b="1" dirty="0"/>
              <a:t>Account </a:t>
            </a:r>
            <a:r>
              <a:rPr lang="en-US" sz="1200" b="1" dirty="0" smtClean="0"/>
              <a:t>Request. (</a:t>
            </a:r>
            <a:r>
              <a:rPr lang="en-US" sz="1200" b="1" dirty="0" smtClean="0">
                <a:solidFill>
                  <a:srgbClr val="FF0000"/>
                </a:solidFill>
              </a:rPr>
              <a:t>RED </a:t>
            </a:r>
            <a:r>
              <a:rPr lang="en-US" sz="1200" b="1" dirty="0" smtClean="0"/>
              <a:t>ARROW)</a:t>
            </a:r>
          </a:p>
          <a:p>
            <a:endParaRPr lang="en-US" sz="1200" b="1" dirty="0" smtClean="0"/>
          </a:p>
          <a:p>
            <a:pPr algn="ctr"/>
            <a:r>
              <a:rPr lang="en-US" sz="1400" b="1" dirty="0" smtClean="0"/>
              <a:t>*Foreign Nationals*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Fill out parts 1 and 2 of the </a:t>
            </a:r>
            <a:r>
              <a:rPr lang="en-US" sz="1400" dirty="0" smtClean="0"/>
              <a:t>2875 form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Forward 2875 form to </a:t>
            </a:r>
            <a:r>
              <a:rPr lang="en-US" sz="1400" dirty="0"/>
              <a:t>US Sponsoring Unit Security Manager to complete </a:t>
            </a:r>
            <a:r>
              <a:rPr lang="en-US" sz="1400" dirty="0" smtClean="0"/>
              <a:t>part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Provide a current copy of the DOD/Cyber Awareness or equivalent certification as required by the FN’s </a:t>
            </a:r>
            <a:r>
              <a:rPr lang="en-US" sz="1400" dirty="0" smtClean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U.S Sponsor Submits New User Account Request via </a:t>
            </a:r>
            <a:r>
              <a:rPr lang="en-US" sz="1400" dirty="0"/>
              <a:t>MPE Service Desk Site </a:t>
            </a:r>
          </a:p>
          <a:p>
            <a:r>
              <a:rPr lang="en-US" sz="1400" b="1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up to </a:t>
            </a:r>
            <a:r>
              <a:rPr lang="en-US" sz="1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HRS 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account creation once </a:t>
            </a:r>
            <a:r>
              <a:rPr lang="en-US" sz="1400" dirty="0"/>
              <a:t>USINDOPACOM MPE-ES </a:t>
            </a:r>
            <a:r>
              <a:rPr lang="en-US" sz="1400" dirty="0" smtClean="0"/>
              <a:t>DD</a:t>
            </a:r>
            <a:r>
              <a:rPr lang="en-US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2875 and Cyber Awareness Certificate have been verified.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/>
              <a:t>USINDOPACOM </a:t>
            </a:r>
            <a:r>
              <a:rPr lang="en-US" sz="1200" b="1" dirty="0"/>
              <a:t>MPE Service Desk Team:</a:t>
            </a:r>
            <a:endParaRPr lang="en-US" sz="1200" b="1" dirty="0">
              <a:hlinkClick r:id="rId2"/>
            </a:endParaRP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COM </a:t>
            </a:r>
            <a:r>
              <a:rPr lang="en-US" sz="1200" dirty="0" smtClean="0">
                <a:solidFill>
                  <a:srgbClr val="7030A0"/>
                </a:solidFill>
              </a:rPr>
              <a:t>808-789-6000/6010 </a:t>
            </a:r>
            <a:r>
              <a:rPr lang="en-US" sz="1200" dirty="0">
                <a:solidFill>
                  <a:srgbClr val="7030A0"/>
                </a:solidFill>
              </a:rPr>
              <a:t>| DSN </a:t>
            </a:r>
            <a:r>
              <a:rPr lang="en-US" sz="1200" dirty="0" smtClean="0">
                <a:solidFill>
                  <a:srgbClr val="7030A0"/>
                </a:solidFill>
              </a:rPr>
              <a:t>315-447-6000/6010 </a:t>
            </a:r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>
                <a:solidFill>
                  <a:srgbClr val="00B050"/>
                </a:solidFill>
              </a:rPr>
              <a:t>N</a:t>
            </a:r>
            <a:r>
              <a:rPr lang="en-US" sz="1200" dirty="0">
                <a:solidFill>
                  <a:srgbClr val="7030A0"/>
                </a:solidFill>
              </a:rPr>
              <a:t>)</a:t>
            </a:r>
            <a:r>
              <a:rPr lang="en-US" sz="1200" dirty="0">
                <a:solidFill>
                  <a:srgbClr val="7030A0"/>
                </a:solidFill>
                <a:hlinkClick r:id="rId3"/>
              </a:rPr>
              <a:t>uspacom.mnis.servicedesk@us.af.mil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en-US" sz="1200" dirty="0">
                <a:solidFill>
                  <a:srgbClr val="7030A0"/>
                </a:solidFill>
              </a:rPr>
              <a:t>) </a:t>
            </a:r>
            <a:r>
              <a:rPr lang="en-US" sz="1200" dirty="0">
                <a:solidFill>
                  <a:srgbClr val="7030A0"/>
                </a:solidFill>
                <a:hlinkClick r:id="rId4"/>
              </a:rPr>
              <a:t>uspacom.mnis.servicedesk@paoc.hickam.af.smil.mil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C82B7B8-B2FE-6327-521E-363D091D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84" y="885825"/>
            <a:ext cx="4435216" cy="575855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638022">
            <a:off x="10881376" y="2529565"/>
            <a:ext cx="811499" cy="23663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0230538" y="5765800"/>
            <a:ext cx="1286933" cy="203200"/>
          </a:xfrm>
          <a:prstGeom prst="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E CAPABILITIES V1.6 NOV 2018" id="{C41C761B-902B-47FE-BCBF-8AFF59A2C53F}" vid="{915F6512-F95B-494C-AEDD-BED4C6D444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7475</TotalTime>
  <Words>362</Words>
  <Application>Microsoft Office PowerPoint</Application>
  <PresentationFormat>Widescreen</PresentationFormat>
  <Paragraphs>46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BASS, SAMUEL D CTR USPACOM PACAF USPACOM/MNIS</dc:creator>
  <cp:lastModifiedBy>Dalcour, Christopher B. IT1 USN, C7F</cp:lastModifiedBy>
  <cp:revision>84</cp:revision>
  <dcterms:created xsi:type="dcterms:W3CDTF">2019-06-22T19:54:32Z</dcterms:created>
  <dcterms:modified xsi:type="dcterms:W3CDTF">2024-08-08T01:55:30Z</dcterms:modified>
</cp:coreProperties>
</file>